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0" r:id="rId2"/>
  </p:sldMasterIdLst>
  <p:notesMasterIdLst>
    <p:notesMasterId r:id="rId20"/>
  </p:notesMasterIdLst>
  <p:sldIdLst>
    <p:sldId id="256" r:id="rId3"/>
    <p:sldId id="257" r:id="rId4"/>
    <p:sldId id="456" r:id="rId5"/>
    <p:sldId id="448" r:id="rId6"/>
    <p:sldId id="364" r:id="rId7"/>
    <p:sldId id="271" r:id="rId8"/>
    <p:sldId id="415" r:id="rId9"/>
    <p:sldId id="396" r:id="rId10"/>
    <p:sldId id="395" r:id="rId11"/>
    <p:sldId id="397" r:id="rId12"/>
    <p:sldId id="457" r:id="rId13"/>
    <p:sldId id="458" r:id="rId14"/>
    <p:sldId id="265" r:id="rId15"/>
    <p:sldId id="299" r:id="rId16"/>
    <p:sldId id="460" r:id="rId17"/>
    <p:sldId id="268" r:id="rId18"/>
    <p:sldId id="454" r:id="rId19"/>
  </p:sldIdLst>
  <p:sldSz cx="6858000" cy="9144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33" clrIdx="0">
    <p:extLst>
      <p:ext uri="{19B8F6BF-5375-455C-9EA6-DF929625EA0E}">
        <p15:presenceInfo xmlns:p15="http://schemas.microsoft.com/office/powerpoint/2012/main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9" autoAdjust="0"/>
    <p:restoredTop sz="96349" autoAdjust="0"/>
  </p:normalViewPr>
  <p:slideViewPr>
    <p:cSldViewPr showGuides="1">
      <p:cViewPr varScale="1">
        <p:scale>
          <a:sx n="67" d="100"/>
          <a:sy n="67" d="100"/>
        </p:scale>
        <p:origin x="2670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F458-297E-42FD-85AA-B42138C66462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746125"/>
            <a:ext cx="27940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C6242-4B4C-4A8A-B761-684DE6665D6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2000" y="746125"/>
            <a:ext cx="27940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93C6242-4B4C-4A8A-B761-684DE6665D6E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45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32000" y="746125"/>
            <a:ext cx="27940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9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08D73-2F27-4A34-BAF0-2C5ECE05C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7883EE-5A3F-403E-89E4-4082A7365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AB68BA-6EB9-4FA8-834E-970F29B5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E850-40F1-425D-A5F5-7E74ECD0BF5F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D80A13-4B81-4618-83D8-B9D60E6B3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Amicale des Anciens P.S.A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E03620-012A-4100-9B7A-6309A434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5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BFE9C-9D6D-453E-8659-63CC42A2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E95283-48AA-470D-AF75-F38278823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7F9821-B4F0-4B82-BCB0-AB706437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BD4A-F586-4E8E-978F-072263F9DC20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D9BF70-C0BC-47CB-AA54-F7D24644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Amicale des Anciens P.S.A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73D5B-FC77-479F-885B-68961783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6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692DE2-F2BF-4389-849D-450D85D79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64F8B1-F6D4-48A2-89D9-27614982A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289E5-4001-44F0-A8E5-F1513BFF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3B89-BF6E-45D8-825D-27D3BB0CD50E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4F6736-8E67-4ABD-9CD2-7D50AE2D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Amicale des Anciens P.S.A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F9707E-EF66-4620-ACED-44FBEF34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6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61D81-5CC0-4FAF-A608-AD37FC6A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2BC469-BA10-487E-AFEF-26A155009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4AB871-5670-4482-9237-96A6CC8B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11EF-2A65-4FED-9FCF-664071F75566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64F238-1336-4CA5-AE5B-5860214E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Amicale des Anciens P.S.A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4345A4-F33E-4120-87D7-93C5A7E6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1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9B2FE-41B3-4FCF-AA81-EA7F51CF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193F6D-1DA7-42F3-B353-7AFAC6B6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674483-615D-4509-9B84-7A7C571A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2591-5D08-4220-8F47-4364A519F428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49DF41-1656-4D31-840B-9F7CB603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Amicale des Anciens P.S.A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B8569-3645-4C30-A657-51C0E8A2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9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7965C5-5249-4ECB-BA9E-DF3AB632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68140-7977-4AD5-89A3-752868C4C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53B250-F04E-4DDA-BED4-40E96CD23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00EC78-1F98-4118-850B-0E07989D4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0E0C-6868-4A89-8AE3-E169FEA0D36D}" type="datetime1">
              <a:rPr lang="en-US" smtClean="0"/>
              <a:t>2/3/2026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C6D2FC-7F40-418E-800F-95FB6D34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Amicale des Anciens P.S.A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34E517-3421-47F3-9095-1854076C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4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73EED-7DAA-43CE-A993-CBF1504C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384B54-3258-479B-B2C6-BDF560874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8BD4F8-9156-448B-8E91-95CA2FEEF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4D52B1-7022-4F0B-A6E8-854C6BB40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772EC3-FDF7-4767-98F2-4CA12459B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18B812-C1B4-4AF7-9738-D5E8A968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E718-AA5B-452C-840E-BF5016950FDE}" type="datetime1">
              <a:rPr lang="en-US" smtClean="0"/>
              <a:t>2/3/2026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AEF413-04C5-4CF9-B335-89DACBDC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Amicale des Anciens P.S.A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23AAFB-29A4-4F69-B587-ED96692F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48575-79CF-40D4-AF0A-DA05CD35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31434B-D0B6-4E64-81A4-3CEABA0B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886-5067-4243-81C8-39257692A3C5}" type="datetime1">
              <a:rPr lang="en-US" smtClean="0"/>
              <a:t>2/3/2026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5C5325-303D-47FB-B829-A5E3C8EC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Amicale des Anciens P.S.A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B4D807-AC1E-43AF-8F2A-BC0D64F9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0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BAD421-AF95-4DFC-B24C-C27734FA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C0A4-24FE-4E3D-A05B-3D81B950DBBB}" type="datetime1">
              <a:rPr lang="en-US" smtClean="0"/>
              <a:t>2/3/2026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49CBE8-EA66-41B3-89B3-18B9691E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Amicale des Anciens P.S.A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9B97A7-1EDE-40CB-BC10-71C15428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0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06289-754B-481F-ABDB-997A4141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E030F-0159-4363-B5F8-4D40F1942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601C9F-D311-47A2-882E-A34B3345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A166AD-EF8F-44B9-B49B-D082E331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CE80-64F7-4493-85A2-FF8696D3C34C}" type="datetime1">
              <a:rPr lang="en-US" smtClean="0"/>
              <a:t>2/3/2026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2939A2-3A55-4073-A7D0-E4753B1F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Amicale des Anciens P.S.A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1CC1D3-9C29-412B-8201-AE5AD495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F20AA-8DC3-466D-9867-B6019A38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1B5217-503C-45EA-AF24-B4046B407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61A0B6-A142-4870-AEF9-F8BE603D5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B14460-258E-41F3-9CC2-22A192F4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2790-DF69-46E5-B95E-B8CD147541AA}" type="datetime1">
              <a:rPr lang="en-US" smtClean="0"/>
              <a:t>2/3/2026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DE2BB1-A94B-4330-9A11-23AF3487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Amicale des Anciens P.S.A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137F59-177A-4F43-BB80-36FDEE64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3AB632-4A71-4AA5-A64D-2FE47E0E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13BB3B-1601-48F0-B25B-5BF5EF6DD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885FB4-5EE1-4647-899C-4CDC03EA1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EFB1-0F50-4A3F-94EA-887AE5FAC830}" type="datetime1">
              <a:rPr lang="en-US" smtClean="0"/>
              <a:t>2/3/2026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923C9-BC4E-4B36-B902-9B9D0E501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Amicale des Anciens P.S.A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2245B2-E2DE-4323-B742-7F6198A8C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bouillon.annie@hotmail.fr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cienspsach.wixsite.com/lesancienspsa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ncienspsach.wixsite.com/lesancienspsach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pcacharleville-mezieres@orange.f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torevcg@stellantis.net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84000">
              <a:schemeClr val="accent2"/>
            </a:gs>
            <a:gs pos="0">
              <a:srgbClr val="92D050"/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ouveau Adobe Photoshop Elements Image copi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7"/>
          <a:stretch>
            <a:fillRect/>
          </a:stretch>
        </p:blipFill>
        <p:spPr bwMode="auto">
          <a:xfrm>
            <a:off x="1108187" y="1511660"/>
            <a:ext cx="4635990" cy="6516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456811" y="8553487"/>
            <a:ext cx="4287366" cy="330126"/>
          </a:xfrm>
        </p:spPr>
        <p:txBody>
          <a:bodyPr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Amicale des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Anciens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4664" y="611560"/>
            <a:ext cx="6120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BULLETIN D’INFORMATIONS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N° 9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JANVIER 2026</a:t>
            </a:r>
          </a:p>
        </p:txBody>
      </p:sp>
    </p:spTree>
    <p:extLst>
      <p:ext uri="{BB962C8B-B14F-4D97-AF65-F5344CB8AC3E}">
        <p14:creationId xmlns:p14="http://schemas.microsoft.com/office/powerpoint/2010/main" val="194392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F3FF52-8CE4-4BC5-9C0C-1C372F3A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99814"/>
            <a:ext cx="5915025" cy="556774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ASSEMBLEE GENERALE DU 23 JANVIER 2025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9BFB7A-027A-4D82-AE1B-A75D9490F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Amicale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Anciens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2B0804-3F38-4348-B927-6446DF08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9239" y="8475134"/>
            <a:ext cx="797273" cy="486833"/>
          </a:xfrm>
        </p:spPr>
        <p:txBody>
          <a:bodyPr/>
          <a:lstStyle/>
          <a:p>
            <a:fld id="{69712A37-B3B3-44BC-A348-71BA0F9AEC58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C4BA5F5-6CEC-496D-ABBB-A782B492E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7" y="1043609"/>
            <a:ext cx="1932847" cy="2575786"/>
          </a:xfrm>
          <a:prstGeom prst="rect">
            <a:avLst/>
          </a:prstGeom>
        </p:spPr>
      </p:pic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E099081C-DF9F-4410-B734-08D68BD34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67" y="1043609"/>
            <a:ext cx="1932846" cy="2575786"/>
          </a:xfr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8A4C4B8-2FDC-4057-BE1F-F2430D9CF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4" y="1053469"/>
            <a:ext cx="1932847" cy="257578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A19DEB6-98E8-48D4-BAA2-715DAD2C6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88" y="3666549"/>
            <a:ext cx="1955048" cy="260537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07CC609-5415-41BA-AF83-1D313AB0DB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0" y="3666549"/>
            <a:ext cx="1955050" cy="260537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7745C1C-4250-42C6-9BA3-2FA201364F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19" y="3666549"/>
            <a:ext cx="1945152" cy="259218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21D7B27-C56D-44CE-9D2D-7ABAD7DB84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65" y="6284413"/>
            <a:ext cx="1780493" cy="237275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9559457-E651-46D3-89AC-D87BA9FAFE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6" y="6312750"/>
            <a:ext cx="1780493" cy="234441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C2F1FBD-E542-49C3-B583-044CD4AEF3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19" y="6284411"/>
            <a:ext cx="1780494" cy="23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1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CB3E55D2-84DC-98B9-A9C8-9FFEFEE0C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7" y="1869213"/>
            <a:ext cx="6537565" cy="6072967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D909297B-B1E5-4B0A-ABBB-AB616E5398E5}"/>
              </a:ext>
            </a:extLst>
          </p:cNvPr>
          <p:cNvSpPr txBox="1">
            <a:spLocks/>
          </p:cNvSpPr>
          <p:nvPr/>
        </p:nvSpPr>
        <p:spPr>
          <a:xfrm>
            <a:off x="471487" y="399814"/>
            <a:ext cx="5915025" cy="556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DEAF16A-D55E-47A3-88E0-526900FF2F32}"/>
              </a:ext>
            </a:extLst>
          </p:cNvPr>
          <p:cNvSpPr txBox="1">
            <a:spLocks/>
          </p:cNvSpPr>
          <p:nvPr/>
        </p:nvSpPr>
        <p:spPr>
          <a:xfrm>
            <a:off x="623887" y="552214"/>
            <a:ext cx="5915025" cy="556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BILAN FINANCIER  2025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4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cercle&#10;&#10;Le contenu généré par l’IA peut être incorrect.">
            <a:extLst>
              <a:ext uri="{FF2B5EF4-FFF2-40B4-BE49-F238E27FC236}">
                <a16:creationId xmlns:a16="http://schemas.microsoft.com/office/drawing/2014/main" id="{286C331E-2ED6-ED2E-60E3-929BA65A5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57" y="1475656"/>
            <a:ext cx="6452283" cy="5716682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481B291-FEBA-4F0F-A9AE-62965DBA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99814"/>
            <a:ext cx="5915025" cy="556774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BILAN FINANCIER 2025</a:t>
            </a:r>
          </a:p>
        </p:txBody>
      </p:sp>
    </p:spTree>
    <p:extLst>
      <p:ext uri="{BB962C8B-B14F-4D97-AF65-F5344CB8AC3E}">
        <p14:creationId xmlns:p14="http://schemas.microsoft.com/office/powerpoint/2010/main" val="241344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111284" y="8408319"/>
            <a:ext cx="2635432" cy="486833"/>
          </a:xfrm>
        </p:spPr>
        <p:txBody>
          <a:bodyPr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Amicale des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Anciens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5733255" y="8475134"/>
            <a:ext cx="653257" cy="486833"/>
          </a:xfrm>
        </p:spPr>
        <p:txBody>
          <a:bodyPr/>
          <a:lstStyle/>
          <a:p>
            <a:fld id="{69712A37-B3B3-44BC-A348-71BA0F9AEC58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650" y="1353861"/>
            <a:ext cx="6023291" cy="7289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6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GUYGNOLADES « la suite 2 »</a:t>
            </a:r>
            <a:r>
              <a:rPr lang="fr-FR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 lvl="1">
              <a:lnSpc>
                <a:spcPct val="110000"/>
              </a:lnSpc>
              <a:spcAft>
                <a:spcPts val="900"/>
              </a:spcAft>
            </a:pP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SAMEDI 10 JANVIER: 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MCL Ma Bohème à Charleville à 20h30.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6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VOEUX ET GALETTE DES ROIS</a:t>
            </a:r>
            <a:endParaRPr lang="fr-FR" sz="16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JEUDI 15 JANVIER: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A la </a:t>
            </a:r>
            <a:r>
              <a:rPr lang="fr-FR" sz="14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Forrière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à 14h30.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ASSEMBLEE GENERALE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JEUDI 29 JANVIER: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Salle cinéma de l’usine.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MARCHE DANS CH, RESTAURANT, REMPARTS de MEZIERES et BASILIQUE,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JEUDI 12 FEVRIER:</a:t>
            </a:r>
            <a:r>
              <a:rPr lang="fr-FR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P’tit déj place Ducale, marche sur le thème; les fresques de Rimbaud 5 kms, suivi d’un resto LE GARAGE L’après midi visite des remparts de Mézières, la Basilique et son trésor,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6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VISITE DE LA SOCIETE DELTA DORE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JEUDI 12 MARS: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Visite des ateliers de production de la sté Delta Dore à REVIN (concurrent des moteurs SOMFY ex: volet roulant) suivi d’un déjeuner à l’Auberge du Malgré Tout,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6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SORTIE SUR RIMOGNE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JEUDI 09 AVRIL: 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petite marche le matin, suivi d’un restaurant et l’après midi visite du Musée de l’Ardoise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6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JOURNEE DE BOUTANCOURT</a:t>
            </a:r>
            <a:r>
              <a:rPr lang="fr-FR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JEUDI 21 MAI</a:t>
            </a:r>
            <a:r>
              <a:rPr lang="fr-FR" sz="1400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Marche le matin et déjeuner sur le gite.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200" b="1" u="sng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980" y="489454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PROGRAMME PREVISIONNEL DES ACTIVITES  2026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7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293426" y="8421125"/>
            <a:ext cx="2305426" cy="486833"/>
          </a:xfrm>
        </p:spPr>
        <p:txBody>
          <a:bodyPr/>
          <a:lstStyle/>
          <a:p>
            <a:r>
              <a:rPr lang="en-US" sz="10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Amicale</a:t>
            </a:r>
            <a:r>
              <a:rPr lang="en-US" sz="1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des </a:t>
            </a:r>
            <a:r>
              <a:rPr lang="en-US" sz="10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Anciens</a:t>
            </a:r>
            <a:r>
              <a:rPr lang="en-US" sz="1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5678363" y="8475134"/>
            <a:ext cx="708149" cy="486833"/>
          </a:xfrm>
        </p:spPr>
        <p:txBody>
          <a:bodyPr/>
          <a:lstStyle/>
          <a:p>
            <a:fld id="{69712A37-B3B3-44BC-A348-71BA0F9AEC58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243" y="1138251"/>
            <a:ext cx="5935538" cy="7520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fr-FR" sz="1600" b="1" u="sng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6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VOYAGE DE 4 JOURS EN HAUTE NORMANDIE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2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DU 16 AU 19 JUIN:                         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Visite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de: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Rouen - Le Havre – 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Honfleur - Etretat - Yport -                        Fécamp,  </a:t>
            </a:r>
            <a:r>
              <a:rPr lang="fr-FR" sz="16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COMPLET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fr-FR" sz="1400" b="1" u="sng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6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JOURNEE AUX AYVELLES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2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JEUDI 27 AOUT: 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Marche le matin suivi d’un repas au terrain. 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fr-FR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fr-FR" sz="16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RALLYE EN VOITURES ANCIENNES </a:t>
            </a:r>
            <a:endParaRPr lang="fr-FR" sz="16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JEUDI ?? SEPTEMBRE</a:t>
            </a:r>
            <a:r>
              <a:rPr lang="fr-FR" sz="1400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départ le matin avec un chauffeur à la   	découverte d’un secteur des Ardennes tout en répondant à 	des questions,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6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PERIPHERIE DE PARIS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?? OCTOBRE (ou autre mois):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Visite du stade de France, restaurant, course de chevaux en nocturne à VINCENNES.                                                                                                               LOTO de l’amicale le samedi 31 à DOUZY, 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6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BEAUJOLAIS NOUVEAU</a:t>
            </a:r>
            <a:endParaRPr lang="fr-FR" sz="16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JEUDI 26 NOVEMBRE: 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à la </a:t>
            </a:r>
            <a:r>
              <a:rPr lang="fr-FR" sz="14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Forrière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fr-FR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600" b="1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CABARET </a:t>
            </a: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?? DECEMBRE:</a:t>
            </a:r>
            <a:endParaRPr lang="fr-FR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116154-36AB-4189-BA13-8F5569E62757}"/>
              </a:ext>
            </a:extLst>
          </p:cNvPr>
          <p:cNvSpPr/>
          <p:nvPr/>
        </p:nvSpPr>
        <p:spPr>
          <a:xfrm>
            <a:off x="692696" y="122588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PROGRAMME PREVISIONNEL DES ACTIVITES  2026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6FF874-C3E7-45D6-9846-14B3DF859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779">
            <a:off x="3128138" y="1905928"/>
            <a:ext cx="817749" cy="4959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B9E87A-DDF9-42B6-8B91-2A87660F1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779">
            <a:off x="4908668" y="5148176"/>
            <a:ext cx="873414" cy="5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1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293426" y="8421125"/>
            <a:ext cx="2305426" cy="486833"/>
          </a:xfrm>
        </p:spPr>
        <p:txBody>
          <a:bodyPr/>
          <a:lstStyle/>
          <a:p>
            <a:r>
              <a:rPr lang="en-US" sz="10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Amicale</a:t>
            </a:r>
            <a:r>
              <a:rPr lang="en-US" sz="1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des </a:t>
            </a:r>
            <a:r>
              <a:rPr lang="en-US" sz="10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Anciens</a:t>
            </a:r>
            <a:r>
              <a:rPr lang="en-US" sz="1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5678363" y="8475134"/>
            <a:ext cx="708149" cy="486833"/>
          </a:xfrm>
        </p:spPr>
        <p:txBody>
          <a:bodyPr/>
          <a:lstStyle/>
          <a:p>
            <a:fld id="{69712A37-B3B3-44BC-A348-71BA0F9AEC58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243" y="1138251"/>
            <a:ext cx="5935538" cy="6988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fr-FR" sz="1600" b="1" u="sng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 lors de l’année, vous ne recevez plus les infos de l’amicale,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N’attendez pas, prévenez tout de suite Annie Bouillon pour qu’elle règle le problème rapidement. Sinon vous risquez de passer à côté de choses importantes comme les sorties, les infos du CSE ou les avis de décès etc.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 vous changez de n° de téléphone ou d’adresse mail, faites lui savoir.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fr-FR" sz="16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Adresse mail de Annie: </a:t>
            </a:r>
            <a:r>
              <a:rPr lang="fr-F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hlinkClick r:id="rId2"/>
              </a:rPr>
              <a:t>bouillon.annie@hotmail.fr</a:t>
            </a:r>
            <a:endParaRPr lang="fr-FR" sz="16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Son n° de tél: </a:t>
            </a:r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06 28 72 09 42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fr-FR" sz="16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fr-FR" sz="1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N’ayez pas peur de la déranger, elle vous répondra avec plaisir.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fr-FR" sz="16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fr-FR" sz="16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fr-FR" sz="16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fr-FR" sz="16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endParaRPr lang="fr-FR" sz="1600" b="1" u="sng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116154-36AB-4189-BA13-8F5569E62757}"/>
              </a:ext>
            </a:extLst>
          </p:cNvPr>
          <p:cNvSpPr/>
          <p:nvPr/>
        </p:nvSpPr>
        <p:spPr>
          <a:xfrm>
            <a:off x="692696" y="122588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INFOS IMPORTANTES</a:t>
            </a:r>
          </a:p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783CEC8-30D3-4CE0-B935-62446FA6D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61" y="6193521"/>
            <a:ext cx="1709678" cy="19333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1DB0BE-D0DB-4DF8-A11C-BF7659D86EF9}"/>
              </a:ext>
            </a:extLst>
          </p:cNvPr>
          <p:cNvSpPr/>
          <p:nvPr/>
        </p:nvSpPr>
        <p:spPr>
          <a:xfrm rot="20778194">
            <a:off x="3653769" y="6790844"/>
            <a:ext cx="12601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b="1" dirty="0">
              <a:latin typeface="Cambria" panose="02040503050406030204" pitchFamily="18" charset="0"/>
            </a:endParaRPr>
          </a:p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ouais</a:t>
            </a:r>
          </a:p>
          <a:p>
            <a:endParaRPr lang="fr-FR" sz="1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0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304764" y="8526538"/>
            <a:ext cx="4248472" cy="335178"/>
          </a:xfrm>
        </p:spPr>
        <p:txBody>
          <a:bodyPr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Amicale des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Anciens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53236" y="8450710"/>
            <a:ext cx="818320" cy="486833"/>
          </a:xfrm>
        </p:spPr>
        <p:txBody>
          <a:bodyPr/>
          <a:lstStyle/>
          <a:p>
            <a:fld id="{69712A37-B3B3-44BC-A348-71BA0F9AEC58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Image 1" descr="Nouveau Adobe Photoshop Elements Image co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7"/>
          <a:stretch>
            <a:fillRect/>
          </a:stretch>
        </p:blipFill>
        <p:spPr bwMode="auto">
          <a:xfrm>
            <a:off x="5374227" y="282284"/>
            <a:ext cx="1176338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4512" y="551748"/>
            <a:ext cx="6182916" cy="79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AMICALE DES ANCIENS STELLANTIS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Usine STELLANTIS BP n°1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Z.I. Les </a:t>
            </a:r>
            <a:r>
              <a:rPr kumimoji="0" lang="fr-FR" altLang="fr-FR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Ayvelles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08001 Charleville-Mézières Cedex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6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Adhésion 2026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Vous Adhérez;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Cotisation annuelle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40 € pour un couple ou 30 € pour une personne seule.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Adressez votre coupon-réponse à l’Amicale, a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ccompagné du règlement par chèque OU faite un virement à l’ordre de: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Amicale des Anciens S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TELLANTIS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Coupon-réponse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adhésion 2026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 adresser à l’Amicale 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Nota</a:t>
            </a: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pour toute assemblée générale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                                     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L’adhérent présent, le mandant, ou le mandataire doit être à jour de cotisation pour participer aux votes (budget-élection ou autre) qui seraient éventuellement prévus,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Mr et (ou) Mme……………………………………………………………………..... adhère 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 l’Amicale pour l’année 2026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Adresse :……………………………………………………………..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Ville :………………………………………........................................Code postal…………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Téléphone fixe N°………………………   Téléphone portable N°………………………….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Adresse E-mail…………………………………………………............................................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Prénom de        Monsieur…………………………………………………………………......     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  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                      Madame ................................................................................................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Nom de Famille du conjoint (te) si vous n'êtes  pas marié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........................................................................................................................................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Date de naissance (s) des ou de l’adhérent :……………………………………………......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Ci-joint chèque de 40 € pour un couple ou de 30 € si vous êtes une personne seule, à l’ordre de : Amicale des Anciens STELLANTIS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 vous souhaitez payer par virement (ce que nous préférons) vous pouvez joindre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 Denis Defaucheux ou Mme Annie Loriot qui vous donneront des précisions.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Date :                                                            Signature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7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960DA1-2CBC-4FD0-938A-4D9D3418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Amicale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Anciens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26D095-F282-4521-A80E-978C546E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752539A-798A-47F4-BDC0-6BE16923D31A}"/>
              </a:ext>
            </a:extLst>
          </p:cNvPr>
          <p:cNvSpPr txBox="1">
            <a:spLocks/>
          </p:cNvSpPr>
          <p:nvPr/>
        </p:nvSpPr>
        <p:spPr>
          <a:xfrm>
            <a:off x="224643" y="7738058"/>
            <a:ext cx="6408711" cy="647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Cambria" panose="02040503050406030204" pitchFamily="18" charset="0"/>
            </a:endParaRPr>
          </a:p>
          <a:p>
            <a:endParaRPr lang="en-US" sz="1200" b="1" dirty="0">
              <a:latin typeface="Cambria" panose="02040503050406030204" pitchFamily="18" charset="0"/>
            </a:endParaRPr>
          </a:p>
          <a:p>
            <a:pPr algn="l"/>
            <a:r>
              <a:rPr lang="en-US" sz="1200" b="1" dirty="0" err="1">
                <a:latin typeface="Cambria" panose="02040503050406030204" pitchFamily="18" charset="0"/>
              </a:rPr>
              <a:t>Comité</a:t>
            </a:r>
            <a:r>
              <a:rPr lang="en-US" sz="1200" b="1" dirty="0">
                <a:latin typeface="Cambria" panose="02040503050406030204" pitchFamily="18" charset="0"/>
              </a:rPr>
              <a:t> de </a:t>
            </a:r>
            <a:r>
              <a:rPr lang="en-US" sz="1200" b="1" dirty="0" err="1">
                <a:latin typeface="Cambria" panose="02040503050406030204" pitchFamily="18" charset="0"/>
              </a:rPr>
              <a:t>rédaction</a:t>
            </a:r>
            <a:r>
              <a:rPr lang="en-US" sz="1200" b="1" dirty="0">
                <a:latin typeface="Cambria" panose="02040503050406030204" pitchFamily="18" charset="0"/>
              </a:rPr>
              <a:t>: </a:t>
            </a:r>
          </a:p>
          <a:p>
            <a:r>
              <a:rPr lang="en-US" sz="1200" b="1" dirty="0" err="1">
                <a:latin typeface="Cambria" panose="02040503050406030204" pitchFamily="18" charset="0"/>
              </a:rPr>
              <a:t>Rédigé</a:t>
            </a:r>
            <a:r>
              <a:rPr lang="en-US" sz="1200" b="1" dirty="0">
                <a:latin typeface="Cambria" panose="02040503050406030204" pitchFamily="18" charset="0"/>
              </a:rPr>
              <a:t> par F. MERRER  avec la participation de :  A. LORIOT, A. BOUILLON, D. DEFAUCHEUX B. THOREAU, P. LORIOT, E. MAES</a:t>
            </a:r>
            <a:endParaRPr lang="en-US" sz="900" dirty="0">
              <a:latin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5FB62-5D36-4D4F-BDCB-DCC76B7F846A}"/>
              </a:ext>
            </a:extLst>
          </p:cNvPr>
          <p:cNvSpPr/>
          <p:nvPr/>
        </p:nvSpPr>
        <p:spPr>
          <a:xfrm>
            <a:off x="956816" y="2945959"/>
            <a:ext cx="488445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b="1" dirty="0">
              <a:latin typeface="Cambria" panose="02040503050406030204" pitchFamily="18" charset="0"/>
            </a:endParaRP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 bientôt </a:t>
            </a: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 bureau </a:t>
            </a:r>
            <a:endParaRPr lang="fr-FR" sz="1400" b="1" dirty="0">
              <a:latin typeface="Cambria" panose="02040503050406030204" pitchFamily="18" charset="0"/>
            </a:endParaRPr>
          </a:p>
        </p:txBody>
      </p:sp>
      <p:pic>
        <p:nvPicPr>
          <p:cNvPr id="1028" name="Picture 4" descr="Résultat d’images pour Photo Clap De Fin">
            <a:extLst>
              <a:ext uri="{FF2B5EF4-FFF2-40B4-BE49-F238E27FC236}">
                <a16:creationId xmlns:a16="http://schemas.microsoft.com/office/drawing/2014/main" id="{3A5F504D-0CC5-4EB3-8566-D71AFF118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16" y="545602"/>
            <a:ext cx="4128368" cy="221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402AD94-D6EE-4912-B81F-88C7FB746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16" y="4860032"/>
            <a:ext cx="4884451" cy="22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9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116632" y="1907704"/>
            <a:ext cx="6624736" cy="5980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. 2                Le sommaire</a:t>
            </a:r>
          </a:p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. 3                Les vœux du président</a:t>
            </a:r>
          </a:p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. 4                Le trombinoscope des membres du bureau 2025</a:t>
            </a:r>
          </a:p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. 5                Le conseil d’administration dit « le bureau »</a:t>
            </a:r>
          </a:p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. 6                Adresse et infos utiles</a:t>
            </a:r>
          </a:p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. 7                Procédure de commande d’une voiture du groupe</a:t>
            </a:r>
          </a:p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. 8 à 13        Nos sorties 2025: des « GUYGNOLADES la suite,        		     salle Ma Bohême à Charleville …………… au K                              		     nouvelle salle à Reims». </a:t>
            </a:r>
          </a:p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     Toutes les photos sont disponibles sur le lien 		     	     de notre site:        </a:t>
            </a:r>
          </a:p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fr-F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fr-FR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LES ANCIENS PSA CH</a:t>
            </a:r>
            <a:r>
              <a:rPr lang="fr-FR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1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(place le curseur sur les </a:t>
            </a:r>
            <a:r>
              <a:rPr lang="fr-FR" sz="1100" b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anci</a:t>
            </a:r>
            <a:r>
              <a:rPr lang="fr-FR" sz="11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 fait Ctrl + clic G)</a:t>
            </a:r>
            <a:endParaRPr lang="fr-FR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. 14 à 15      Programme prévisionnel des activités 2026 </a:t>
            </a:r>
          </a:p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. 16	     Pourquoi adhérer</a:t>
            </a:r>
          </a:p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. 17	     Fiche d’adhésion</a:t>
            </a:r>
          </a:p>
          <a:p>
            <a:pPr marL="0" indent="0">
              <a:buNone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. 18	     Clap de fin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285317" y="8560413"/>
            <a:ext cx="4287366" cy="316273"/>
          </a:xfrm>
        </p:spPr>
        <p:txBody>
          <a:bodyPr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Amicale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Anciens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B25336A-DF47-4EAB-B34E-4D7B3D0D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08" y="611560"/>
            <a:ext cx="5405784" cy="416254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1455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3C808-95DF-49DF-AEF5-22577E6E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800" y="683568"/>
            <a:ext cx="3600400" cy="48683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VOEUX DU PRESIDENT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FEB45F-28BE-4965-BA30-C85A70DF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Amicale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Anciens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E836F-16A7-4C03-96C2-BCA8FFD3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B4F9DF-6B00-44BE-A213-51F1AD2D6A47}"/>
              </a:ext>
            </a:extLst>
          </p:cNvPr>
          <p:cNvSpPr txBox="1"/>
          <p:nvPr/>
        </p:nvSpPr>
        <p:spPr>
          <a:xfrm>
            <a:off x="116632" y="1576436"/>
            <a:ext cx="6624736" cy="6412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Chers amicalistes, chers amis,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bureau de l’amicale et moi-même tenons à vous présenter ainsi qu'à vos proches, tous nos vœux de bonne année et de bonne santé pour cette nouvelle année 2026.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J'espère qu'elle vous apportera le bonheur, la santé et la concrétisation des projets qui vous tiennent à cœur.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profite de cette occasion pour vous remercier pour votre engagement et votre participation aux différentes sorties et pour l’aide apportée quand nous en avions besoin.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l'année à venir, j'espère que notre amicale et nos activités vous apporteront toute la satisfaction attendue et que vous serez nombreux à participer.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vous renouvelant tous mes vœux pour cette nouvelle année.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Votre président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Pierre Loriot</a:t>
            </a:r>
          </a:p>
        </p:txBody>
      </p:sp>
    </p:spTree>
    <p:extLst>
      <p:ext uri="{BB962C8B-B14F-4D97-AF65-F5344CB8AC3E}">
        <p14:creationId xmlns:p14="http://schemas.microsoft.com/office/powerpoint/2010/main" val="313718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E433FAE-01E3-447D-8805-DB0EBB22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25382"/>
            <a:ext cx="5915025" cy="486833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TROMBINOSCOPE DU BUREAU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C1709A-39FD-4A8C-A41E-50A04F99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Amicale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Anciens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15B63E-E5E4-4A1A-BF87-15946381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17231" y="8475134"/>
            <a:ext cx="869281" cy="486833"/>
          </a:xfrm>
        </p:spPr>
        <p:txBody>
          <a:bodyPr/>
          <a:lstStyle/>
          <a:p>
            <a:fld id="{69712A37-B3B3-44BC-A348-71BA0F9AEC58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35">
            <a:extLst>
              <a:ext uri="{FF2B5EF4-FFF2-40B4-BE49-F238E27FC236}">
                <a16:creationId xmlns:a16="http://schemas.microsoft.com/office/drawing/2014/main" id="{D100B0BF-5511-47D7-80B9-8F22E26A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9" t="6880" r="32494"/>
          <a:stretch>
            <a:fillRect/>
          </a:stretch>
        </p:blipFill>
        <p:spPr bwMode="auto">
          <a:xfrm>
            <a:off x="1381431" y="1034027"/>
            <a:ext cx="1359392" cy="20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9">
            <a:extLst>
              <a:ext uri="{FF2B5EF4-FFF2-40B4-BE49-F238E27FC236}">
                <a16:creationId xmlns:a16="http://schemas.microsoft.com/office/drawing/2014/main" id="{95606293-9DB3-4401-868D-258FD408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7" t="15050" r="31345"/>
          <a:stretch>
            <a:fillRect/>
          </a:stretch>
        </p:blipFill>
        <p:spPr bwMode="auto">
          <a:xfrm>
            <a:off x="4656415" y="3625209"/>
            <a:ext cx="1364757" cy="1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52">
            <a:extLst>
              <a:ext uri="{FF2B5EF4-FFF2-40B4-BE49-F238E27FC236}">
                <a16:creationId xmlns:a16="http://schemas.microsoft.com/office/drawing/2014/main" id="{E68AA240-2F68-49BA-B74F-F9C0E0AA1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9" t="6880" r="26044" b="10992"/>
          <a:stretch>
            <a:fillRect/>
          </a:stretch>
        </p:blipFill>
        <p:spPr bwMode="auto">
          <a:xfrm>
            <a:off x="5057775" y="6420664"/>
            <a:ext cx="1256561" cy="173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112">
            <a:extLst>
              <a:ext uri="{FF2B5EF4-FFF2-40B4-BE49-F238E27FC236}">
                <a16:creationId xmlns:a16="http://schemas.microsoft.com/office/drawing/2014/main" id="{2C2A0987-DBB7-45D3-AAD3-7F7E2BEBC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95" y="6419343"/>
            <a:ext cx="1222987" cy="17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909">
            <a:extLst>
              <a:ext uri="{FF2B5EF4-FFF2-40B4-BE49-F238E27FC236}">
                <a16:creationId xmlns:a16="http://schemas.microsoft.com/office/drawing/2014/main" id="{12744AF1-2C12-45AA-B1A4-2C5491B3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83" y="6391207"/>
            <a:ext cx="122298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 2">
            <a:extLst>
              <a:ext uri="{FF2B5EF4-FFF2-40B4-BE49-F238E27FC236}">
                <a16:creationId xmlns:a16="http://schemas.microsoft.com/office/drawing/2014/main" id="{E61EEB58-AF83-4572-96C5-8362362A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81" y="1034027"/>
            <a:ext cx="1403266" cy="20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 1">
            <a:extLst>
              <a:ext uri="{FF2B5EF4-FFF2-40B4-BE49-F238E27FC236}">
                <a16:creationId xmlns:a16="http://schemas.microsoft.com/office/drawing/2014/main" id="{2EB3BD1F-0686-4357-9E4E-617218BD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35" y="3655276"/>
            <a:ext cx="1471001" cy="18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1">
            <a:extLst>
              <a:ext uri="{FF2B5EF4-FFF2-40B4-BE49-F238E27FC236}">
                <a16:creationId xmlns:a16="http://schemas.microsoft.com/office/drawing/2014/main" id="{DB98052D-9B60-4079-BB09-9AFC3F8F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112" y="2742758"/>
            <a:ext cx="1362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 : 06 22 16 77 70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0849863F-38BE-4D0B-A606-E7B2FA11F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897" y="5495478"/>
            <a:ext cx="1385275" cy="28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Annie LORIOT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5B61BFE5-E35E-48BB-BB43-866FC903C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289" y="2715022"/>
            <a:ext cx="1362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 : 06 22 16 77 70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3B8A8F9-39DC-4C28-AD8C-C64FCC6F1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20" y="5476356"/>
            <a:ext cx="1454416" cy="28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Denis DEFAUCHEUX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37B5FB1C-3CC8-483E-BAE3-DBEB31213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71" y="320384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936553DF-8068-4EF1-AC44-5C1CC24A0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14" y="555532"/>
            <a:ext cx="567007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kumimoji="0" lang="fr-FR" altLang="fr-F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Président                                        Vice-président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5A698F20-2695-4829-BA89-EBB51DC58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65" y="1435500"/>
            <a:ext cx="59150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</a:t>
            </a:r>
            <a:endParaRPr kumimoji="0" lang="fr-FR" altLang="fr-F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endParaRPr kumimoji="0" lang="fr-FR" altLang="fr-F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endParaRPr kumimoji="0" lang="fr-FR" altLang="fr-FR" sz="1200" i="0" u="none" strike="noStrike" cap="none" normalizeH="0" baseline="0" dirty="0">
              <a:ln>
                <a:noFill/>
              </a:ln>
              <a:solidFill>
                <a:srgbClr val="C459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200" b="1" dirty="0">
              <a:solidFill>
                <a:srgbClr val="C459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rgbClr val="C459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200" b="1" dirty="0">
              <a:solidFill>
                <a:srgbClr val="C459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rgbClr val="C459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200" b="1" dirty="0">
              <a:solidFill>
                <a:srgbClr val="C459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 Trésorier                                                Trésorière adjointe</a:t>
            </a:r>
            <a:endParaRPr kumimoji="0" lang="fr-FR" altLang="fr-F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AA83A698-1358-4416-80E0-1973A7244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14" y="2631611"/>
            <a:ext cx="649884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fr-FR" altLang="fr-FR" sz="1000" dirty="0"/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fr-FR" altLang="fr-FR" sz="11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fr-FR" altLang="fr-FR" sz="11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70994AF-2049-47BB-8230-7A808F0F6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" y="8141759"/>
            <a:ext cx="1589361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0660A0-5D54-4330-9D4C-DA2B9DFAC321}"/>
              </a:ext>
            </a:extLst>
          </p:cNvPr>
          <p:cNvSpPr/>
          <p:nvPr/>
        </p:nvSpPr>
        <p:spPr>
          <a:xfrm>
            <a:off x="4394298" y="2844839"/>
            <a:ext cx="1403266" cy="28128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MAES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B3FA5B-DBED-4E3D-8DEF-FE17B592C726}"/>
              </a:ext>
            </a:extLst>
          </p:cNvPr>
          <p:cNvSpPr/>
          <p:nvPr/>
        </p:nvSpPr>
        <p:spPr>
          <a:xfrm>
            <a:off x="1378747" y="2844840"/>
            <a:ext cx="1362075" cy="28128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LORIOT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4CB265F-5A27-4F82-AF7F-A9838237718A}"/>
              </a:ext>
            </a:extLst>
          </p:cNvPr>
          <p:cNvSpPr txBox="1"/>
          <p:nvPr/>
        </p:nvSpPr>
        <p:spPr>
          <a:xfrm>
            <a:off x="471487" y="8141759"/>
            <a:ext cx="1421856" cy="24622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Annie BOUILLON</a:t>
            </a:r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DA90885-6F29-4FA7-9694-04201DF33E58}"/>
              </a:ext>
            </a:extLst>
          </p:cNvPr>
          <p:cNvSpPr txBox="1"/>
          <p:nvPr/>
        </p:nvSpPr>
        <p:spPr>
          <a:xfrm>
            <a:off x="4963572" y="8109973"/>
            <a:ext cx="1444966" cy="24622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François MERRER</a:t>
            </a:r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1F2A8F8-3587-4BEE-9807-AE6534AFE2A9}"/>
              </a:ext>
            </a:extLst>
          </p:cNvPr>
          <p:cNvSpPr txBox="1"/>
          <p:nvPr/>
        </p:nvSpPr>
        <p:spPr>
          <a:xfrm>
            <a:off x="444346" y="6109953"/>
            <a:ext cx="16165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Secrétaire</a:t>
            </a:r>
            <a:endParaRPr lang="fr-FR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B0882011-CED9-4DA8-BAEE-07DF4BC51059}"/>
              </a:ext>
            </a:extLst>
          </p:cNvPr>
          <p:cNvSpPr txBox="1"/>
          <p:nvPr/>
        </p:nvSpPr>
        <p:spPr>
          <a:xfrm>
            <a:off x="4635896" y="6109953"/>
            <a:ext cx="17506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Secrétaire adjoint</a:t>
            </a:r>
            <a:endParaRPr lang="fr-FR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49DED393-9B99-46F7-B9CC-3DDA60FC2ACE}"/>
              </a:ext>
            </a:extLst>
          </p:cNvPr>
          <p:cNvSpPr txBox="1"/>
          <p:nvPr/>
        </p:nvSpPr>
        <p:spPr>
          <a:xfrm>
            <a:off x="2604584" y="6109954"/>
            <a:ext cx="1616503" cy="277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Membre actif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3C323AF-D141-4D15-A4B8-9728E7E66E8F}"/>
              </a:ext>
            </a:extLst>
          </p:cNvPr>
          <p:cNvSpPr txBox="1"/>
          <p:nvPr/>
        </p:nvSpPr>
        <p:spPr>
          <a:xfrm>
            <a:off x="2626751" y="8055700"/>
            <a:ext cx="15893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Bernard THOREAU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3B9FD-ED1F-40B2-98C1-48F0FC23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91" y="333594"/>
            <a:ext cx="4922818" cy="539775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CONSEIL D’ADMINISTRATION DIT, LE BUREAU 2025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836ACF-D4DE-4F2D-9774-A04018FB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538" y="8612597"/>
            <a:ext cx="3240360" cy="287791"/>
          </a:xfrm>
        </p:spPr>
        <p:txBody>
          <a:bodyPr/>
          <a:lstStyle/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Amicale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Anciens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F76956-AA1A-49F7-9150-5A114F3E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C25279-8D01-4C2C-AFB9-A55466B5A593}"/>
              </a:ext>
            </a:extLst>
          </p:cNvPr>
          <p:cNvSpPr txBox="1"/>
          <p:nvPr/>
        </p:nvSpPr>
        <p:spPr>
          <a:xfrm>
            <a:off x="460055" y="1084773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Président</a:t>
            </a:r>
            <a:r>
              <a:rPr lang="fr-FR" b="1" dirty="0"/>
              <a:t>: Pierre LORIOT</a:t>
            </a:r>
          </a:p>
          <a:p>
            <a:r>
              <a:rPr lang="fr-FR" dirty="0"/>
              <a:t>0611598074</a:t>
            </a:r>
          </a:p>
          <a:p>
            <a:r>
              <a:rPr lang="fr-FR" dirty="0"/>
              <a:t>pierre.loriot@hotmail.fr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7FFD72-F6A5-4426-82EA-D8CCD53112BF}"/>
              </a:ext>
            </a:extLst>
          </p:cNvPr>
          <p:cNvSpPr txBox="1"/>
          <p:nvPr/>
        </p:nvSpPr>
        <p:spPr>
          <a:xfrm>
            <a:off x="882447" y="3037501"/>
            <a:ext cx="2998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Secrétaire</a:t>
            </a:r>
            <a:r>
              <a:rPr lang="fr-FR" b="1" dirty="0"/>
              <a:t>: Annie BOUILLON</a:t>
            </a:r>
          </a:p>
          <a:p>
            <a:r>
              <a:rPr lang="fr-FR" dirty="0"/>
              <a:t>0628720942</a:t>
            </a:r>
          </a:p>
          <a:p>
            <a:r>
              <a:rPr lang="fr-FR" dirty="0"/>
              <a:t>bouillon.annie@hotmail.fr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EA441B-1F4D-4751-9EC9-6624177A4F2B}"/>
              </a:ext>
            </a:extLst>
          </p:cNvPr>
          <p:cNvSpPr txBox="1"/>
          <p:nvPr/>
        </p:nvSpPr>
        <p:spPr>
          <a:xfrm>
            <a:off x="882447" y="4110335"/>
            <a:ext cx="3430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Trésorier</a:t>
            </a:r>
            <a:r>
              <a:rPr lang="fr-FR" b="1" dirty="0"/>
              <a:t>: Denis DEFAUCHEUX</a:t>
            </a:r>
          </a:p>
          <a:p>
            <a:r>
              <a:rPr lang="fr-FR" dirty="0"/>
              <a:t>0662731071</a:t>
            </a:r>
          </a:p>
          <a:p>
            <a:r>
              <a:rPr lang="fr-FR" dirty="0"/>
              <a:t>md.defaucheux@bbox.fr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4D8B1F-5D9B-4BFB-8268-733091C7966D}"/>
              </a:ext>
            </a:extLst>
          </p:cNvPr>
          <p:cNvSpPr txBox="1"/>
          <p:nvPr/>
        </p:nvSpPr>
        <p:spPr>
          <a:xfrm>
            <a:off x="3020107" y="5308926"/>
            <a:ext cx="3646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Secrétaire adjoint</a:t>
            </a:r>
            <a:r>
              <a:rPr lang="fr-FR" b="1" dirty="0"/>
              <a:t>: François MERRER</a:t>
            </a:r>
          </a:p>
          <a:p>
            <a:r>
              <a:rPr lang="fr-FR" dirty="0"/>
              <a:t>0647348928</a:t>
            </a:r>
          </a:p>
          <a:p>
            <a:r>
              <a:rPr lang="fr-FR" dirty="0"/>
              <a:t>merrer.chantal08@wanadoo.fr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1CFA1A-F88D-4E5E-AD74-C5929BB6D4C5}"/>
              </a:ext>
            </a:extLst>
          </p:cNvPr>
          <p:cNvSpPr txBox="1"/>
          <p:nvPr/>
        </p:nvSpPr>
        <p:spPr>
          <a:xfrm>
            <a:off x="3052343" y="6426828"/>
            <a:ext cx="3514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Trésorière adjointe</a:t>
            </a:r>
            <a:r>
              <a:rPr lang="fr-FR" b="1" dirty="0"/>
              <a:t>: Annie LORIOT</a:t>
            </a:r>
          </a:p>
          <a:p>
            <a:r>
              <a:rPr lang="fr-FR" dirty="0"/>
              <a:t>0622167770</a:t>
            </a:r>
          </a:p>
          <a:p>
            <a:r>
              <a:rPr lang="fr-FR" dirty="0"/>
              <a:t>annie.loriot08@gmail.com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1AA6C5F-35B9-48E7-AB78-81AC52EDBA4D}"/>
              </a:ext>
            </a:extLst>
          </p:cNvPr>
          <p:cNvSpPr txBox="1"/>
          <p:nvPr/>
        </p:nvSpPr>
        <p:spPr>
          <a:xfrm>
            <a:off x="3058048" y="7546183"/>
            <a:ext cx="3331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Membre actif</a:t>
            </a:r>
            <a:r>
              <a:rPr lang="fr-FR" b="1" dirty="0"/>
              <a:t>: Bernard THOREAU</a:t>
            </a:r>
          </a:p>
          <a:p>
            <a:r>
              <a:rPr lang="fr-FR" dirty="0"/>
              <a:t>0668342377</a:t>
            </a:r>
          </a:p>
          <a:p>
            <a:r>
              <a:rPr lang="fr-FR" dirty="0"/>
              <a:t>bernard.thoreau@wanadoo.fr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55266AC-FB1B-4C9C-99E7-22B96FD3EF0B}"/>
              </a:ext>
            </a:extLst>
          </p:cNvPr>
          <p:cNvSpPr txBox="1"/>
          <p:nvPr/>
        </p:nvSpPr>
        <p:spPr>
          <a:xfrm>
            <a:off x="3943362" y="1597240"/>
            <a:ext cx="2723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Vice Président</a:t>
            </a:r>
            <a:r>
              <a:rPr lang="fr-FR" b="1" dirty="0"/>
              <a:t>: Eric MAES</a:t>
            </a:r>
          </a:p>
          <a:p>
            <a:r>
              <a:rPr lang="fr-FR" dirty="0"/>
              <a:t>0662324364</a:t>
            </a:r>
          </a:p>
          <a:p>
            <a:r>
              <a:rPr lang="fr-FR" dirty="0"/>
              <a:t>maeseric@orange.fr</a:t>
            </a:r>
          </a:p>
        </p:txBody>
      </p:sp>
    </p:spTree>
    <p:extLst>
      <p:ext uri="{BB962C8B-B14F-4D97-AF65-F5344CB8AC3E}">
        <p14:creationId xmlns:p14="http://schemas.microsoft.com/office/powerpoint/2010/main" val="343988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6912" y="8506355"/>
            <a:ext cx="2657529" cy="243416"/>
          </a:xfrm>
        </p:spPr>
        <p:txBody>
          <a:bodyPr/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Amicale des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Anciens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STELLATIS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093296" y="8361031"/>
            <a:ext cx="390922" cy="486833"/>
          </a:xfrm>
        </p:spPr>
        <p:txBody>
          <a:bodyPr/>
          <a:lstStyle/>
          <a:p>
            <a:fld id="{69712A37-B3B3-44BC-A348-71BA0F9AEC58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2931" y="293731"/>
            <a:ext cx="4532293" cy="404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ADRESSE ET INFOS UTILES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0648" y="1156738"/>
            <a:ext cx="6480719" cy="183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fr-FR" b="1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Adresse officielle de L’association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Amicale Des Anciens STELLANTIS de Charleville</a:t>
            </a: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Usine STELLANTIS  Zone industrielle Les AYVELLES </a:t>
            </a: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fr-F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BP N° 1</a:t>
            </a: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08001 CHARLEVILLE-MEZIERES CEDEX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89AA68D4-F0C2-43F2-B9A5-F0C1D239F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33175" r="6770" b="30883"/>
          <a:stretch/>
        </p:blipFill>
        <p:spPr bwMode="auto">
          <a:xfrm>
            <a:off x="1525972" y="7763379"/>
            <a:ext cx="3960440" cy="597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3DFB51-A525-4721-ABEE-755FADB19F92}"/>
              </a:ext>
            </a:extLst>
          </p:cNvPr>
          <p:cNvSpPr/>
          <p:nvPr/>
        </p:nvSpPr>
        <p:spPr>
          <a:xfrm>
            <a:off x="260650" y="3242650"/>
            <a:ext cx="6480718" cy="5158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Infos utiles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Adresse postale de la secrétaire de l’amicale pour déposer votre courrier: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Mr et Mme BOUILLON Annie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20 rue Victor Hugo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08160 BOUTANCOURT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Pour voir toutes les infos et photos sur le site « les anciens PSA CH » Appuyer sur le bouton Ctrl de votre clavier et simultanément cliquer avec la souris sur les anciens PSA CH en rouge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maintenant </a:t>
            </a:r>
            <a:r>
              <a:rPr lang="fr-FR" sz="1400" u="sng" dirty="0">
                <a:latin typeface="Arial" panose="020B0604020202020204" pitchFamily="34" charset="0"/>
                <a:cs typeface="Arial" panose="020B0604020202020204" pitchFamily="34" charset="0"/>
              </a:rPr>
              <a:t>enfoncé QUELQUES SECONDES,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fr-FR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</a:t>
            </a:r>
            <a:r>
              <a:rPr lang="fr-FR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4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Anciens PSA CH</a:t>
            </a:r>
            <a:r>
              <a:rPr lang="fr-FR" sz="14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---&gt; 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site s’ouvre sur Firefox</a:t>
            </a:r>
          </a:p>
          <a:p>
            <a:pPr marL="0" indent="0" algn="ctr">
              <a:buNone/>
            </a:pPr>
            <a:endParaRPr lang="fr-FR" sz="18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Magasin CSE 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sur le site de la fonderie (coté ferreux)</a:t>
            </a:r>
          </a:p>
          <a:p>
            <a:pPr marL="0" indent="0">
              <a:buNone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Tél: 03 24 36 54 75</a:t>
            </a:r>
          </a:p>
          <a:p>
            <a:pPr marL="0" indent="0">
              <a:buNone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cepcacharleville-mezieres@orange.fr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Lieu de réunion de l’amicale 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salle « LA FORRIERE » Comité social d’entreprise route de Warnécourt.</a:t>
            </a:r>
          </a:p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7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210A7-493D-4ED5-8264-B8FF9E8A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87" y="56797"/>
            <a:ext cx="5915025" cy="1224136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PROCEDURE DE COMMANDE D’UNE VOITURE DU GROUPE STELLANTIS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09EAF1-126D-46C5-A139-8EBD7F7C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Amicale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Anciens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89AF35-9F99-4ECA-8122-232A933B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3255" y="8475134"/>
            <a:ext cx="653257" cy="486833"/>
          </a:xfrm>
        </p:spPr>
        <p:txBody>
          <a:bodyPr/>
          <a:lstStyle/>
          <a:p>
            <a:fld id="{69712A37-B3B3-44BC-A348-71BA0F9AEC58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F02B529-C24A-49E3-BCA7-F6093249A751}"/>
              </a:ext>
            </a:extLst>
          </p:cNvPr>
          <p:cNvSpPr txBox="1"/>
          <p:nvPr/>
        </p:nvSpPr>
        <p:spPr>
          <a:xfrm>
            <a:off x="980728" y="1940510"/>
            <a:ext cx="4896544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1°) Dans tous les cas commencer la démarche par appeler le n° de tél: 09 86 86 03 00.</a:t>
            </a: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Signifier à la personne que vous êtes retraité afin qu’elle vous fasse parvenir par courriel le document:</a:t>
            </a:r>
          </a:p>
          <a:p>
            <a:r>
              <a:rPr lang="fr-FR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demande de mise à jour du fichier ayant droit.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2°) Réclamer au service RH du site un justificatif du départ en retraite daté, pour cela téléphoner au n° 0324364040 (standard de l’usine) et demander le service RH. </a:t>
            </a:r>
          </a:p>
          <a:p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3°) Remplir les documents et les renvoyer par mail à l’adresse, </a:t>
            </a:r>
            <a:r>
              <a:rPr lang="fr-FR" sz="1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storevcg@stellantis.net</a:t>
            </a:r>
            <a:r>
              <a:rPr lang="fr-FR" sz="1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                                                                   En retour, ils vous transmettrons votre identifiant clic VCG et sous 24 heures, votre mot de passe.</a:t>
            </a:r>
          </a:p>
          <a:p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4°) Le site ClicVCG.COM avec votre identifiant et mot de passe, sera votre nouvelle porte d’entrée pour choisir votre prochaine voiture neuve ou de location, vous pouvez maintenant naviguer entre les marques.</a:t>
            </a:r>
          </a:p>
          <a:p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4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E4BB9-C275-4948-B2C1-6609A3B3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4" y="486834"/>
            <a:ext cx="5981848" cy="599279"/>
          </a:xfrm>
        </p:spPr>
        <p:txBody>
          <a:bodyPr>
            <a:no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ASSEMBLEE GENERALE DU 23 JANVIER 2025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330CCD4-799B-4E2F-8D3F-E24B7E8E2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187624"/>
            <a:ext cx="5693816" cy="4270361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183361-F863-49A5-8B1E-C71D75E1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Amicale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Anciens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97843C-3DA5-4413-8B6D-9D730138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z="1000" smtClean="0"/>
              <a:pPr/>
              <a:t>8</a:t>
            </a:fld>
            <a:endParaRPr lang="en-US" sz="1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077F88-CB5D-46B5-9CE3-BC987A21E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5574379"/>
            <a:ext cx="2242566" cy="29885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FAE368C-6607-4EB5-B4A3-B696D12464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98" y="5559496"/>
            <a:ext cx="2242566" cy="29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8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0C339-F1C3-40FA-9E83-C9178564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486833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ASSEMBLEE GENERALE DU 23 JANVIER 2025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AB94C4B-1B5B-46D6-ABF4-3EE1C5D6B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0" y="1115616"/>
            <a:ext cx="2605327" cy="3471959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7F3DB4-771D-4779-B3B3-3234535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Amicale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Anciens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STELLANTIS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3AC1F2-390E-4739-BB17-5E6AFDF4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AC907D6-9187-4D16-870B-8770B23DE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69" y="1115616"/>
            <a:ext cx="2605328" cy="347195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C24A6EE-6C3D-4250-9508-C00D727D8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2" y="4641104"/>
            <a:ext cx="2605326" cy="343482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211CED2-8266-4DEB-839F-FF878CF76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69" y="4641104"/>
            <a:ext cx="2605327" cy="34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569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B0005C-D967-406E-BB52-87C126421D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7772</TotalTime>
  <Words>1609</Words>
  <Application>Microsoft Office PowerPoint</Application>
  <PresentationFormat>Affichage à l'écran (4:3)</PresentationFormat>
  <Paragraphs>251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SOMMAIRE</vt:lpstr>
      <vt:lpstr>LES VOEUX DU PRESIDENT</vt:lpstr>
      <vt:lpstr>TROMBINOSCOPE DU BUREAU 2025</vt:lpstr>
      <vt:lpstr>LE CONSEIL D’ADMINISTRATION DIT, LE BUREAU 2025 </vt:lpstr>
      <vt:lpstr>Présentation PowerPoint</vt:lpstr>
      <vt:lpstr>PROCEDURE DE COMMANDE D’UNE VOITURE DU GROUPE STELLANTIS</vt:lpstr>
      <vt:lpstr> ASSEMBLEE GENERALE DU 23 JANVIER 2025</vt:lpstr>
      <vt:lpstr>ASSEMBLEE GENERALE DU 23 JANVIER 2025</vt:lpstr>
      <vt:lpstr>ASSEMBLEE GENERALE DU 23 JANVIER 2025</vt:lpstr>
      <vt:lpstr>Présentation PowerPoint</vt:lpstr>
      <vt:lpstr>BILAN FINANCIER 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keywords/>
  <cp:lastModifiedBy>Utilisateur</cp:lastModifiedBy>
  <cp:revision>1004</cp:revision>
  <cp:lastPrinted>2024-11-20T16:59:08Z</cp:lastPrinted>
  <dcterms:created xsi:type="dcterms:W3CDTF">2017-11-02T20:21:17Z</dcterms:created>
  <dcterms:modified xsi:type="dcterms:W3CDTF">2026-02-03T09:05:03Z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TC018814159991</vt:lpwstr>
  </property>
</Properties>
</file>